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46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6D33-AFDB-4F93-B10C-C2D3E958BA7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A891-7095-44CB-9248-BEB90375EF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Patentics</a:t>
            </a:r>
            <a:r>
              <a:rPr lang="en-US" b="1" dirty="0"/>
              <a:t> </a:t>
            </a:r>
            <a:r>
              <a:rPr lang="zh-CN" altLang="en-US" b="1" dirty="0"/>
              <a:t>数据导</a:t>
            </a:r>
            <a:r>
              <a:rPr lang="zh-CN" altLang="en-US" b="1" dirty="0" smtClean="0"/>
              <a:t>入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/>
              <a:t>索意互动（北京）信息技术有限公司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676096"/>
            <a:ext cx="6172200" cy="84679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000" dirty="0" smtClean="0"/>
              <a:t>我们</a:t>
            </a:r>
            <a:r>
              <a:rPr lang="zh-CN" altLang="en-US" sz="2000" dirty="0"/>
              <a:t>所说</a:t>
            </a:r>
            <a:r>
              <a:rPr lang="en-US" sz="2000" dirty="0" err="1"/>
              <a:t>patentics</a:t>
            </a:r>
            <a:r>
              <a:rPr lang="zh-CN" altLang="en-US" sz="2000" dirty="0"/>
              <a:t>客户端数据</a:t>
            </a:r>
            <a:r>
              <a:rPr lang="zh-CN" altLang="en-US" sz="2000" dirty="0" smtClean="0"/>
              <a:t>导入功能</a:t>
            </a:r>
            <a:r>
              <a:rPr lang="zh-CN" altLang="en-US" sz="2000" dirty="0"/>
              <a:t>是指将检索</a:t>
            </a:r>
            <a:r>
              <a:rPr lang="zh-CN" altLang="en-US" sz="2000" dirty="0" smtClean="0"/>
              <a:t>结</a:t>
            </a: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000" dirty="0" smtClean="0"/>
              <a:t>果</a:t>
            </a:r>
            <a:r>
              <a:rPr lang="zh-CN" altLang="en-US" sz="2000" dirty="0"/>
              <a:t>、文件</a:t>
            </a:r>
            <a:r>
              <a:rPr lang="zh-CN" altLang="en-US" sz="2000" dirty="0" smtClean="0"/>
              <a:t>、</a:t>
            </a:r>
            <a:r>
              <a:rPr lang="en-US" sz="2000" dirty="0" smtClean="0"/>
              <a:t>Windows</a:t>
            </a:r>
            <a:r>
              <a:rPr lang="zh-CN" altLang="en-US" sz="2000" dirty="0"/>
              <a:t>剪贴版或客户端</a:t>
            </a:r>
            <a:r>
              <a:rPr lang="zh-CN" altLang="en-US" sz="2000" dirty="0" smtClean="0"/>
              <a:t>其他界面数据</a:t>
            </a: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000" dirty="0" smtClean="0"/>
              <a:t>（</a:t>
            </a:r>
            <a:r>
              <a:rPr lang="zh-CN" altLang="en-US" sz="2000" dirty="0"/>
              <a:t>如</a:t>
            </a:r>
            <a:r>
              <a:rPr lang="zh-CN" altLang="en-US" sz="2000" dirty="0" smtClean="0"/>
              <a:t>：本地</a:t>
            </a:r>
            <a:r>
              <a:rPr lang="zh-CN" altLang="en-US" sz="2000" dirty="0"/>
              <a:t>页面、缓存</a:t>
            </a:r>
            <a:r>
              <a:rPr lang="zh-CN" altLang="en-US" sz="2000" dirty="0" smtClean="0"/>
              <a:t>）导</a:t>
            </a:r>
            <a:r>
              <a:rPr lang="zh-CN" altLang="en-US" sz="2000" dirty="0"/>
              <a:t>入到</a:t>
            </a:r>
            <a:r>
              <a:rPr lang="zh-CN" altLang="en-US" sz="2000" dirty="0" smtClean="0"/>
              <a:t>客户端分离器</a:t>
            </a:r>
            <a:r>
              <a:rPr lang="zh-CN" altLang="en-US" sz="2000" dirty="0"/>
              <a:t>中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/>
              <a:t>检索结果导入</a:t>
            </a:r>
            <a:endParaRPr lang="en-US" altLang="zh-CN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" y="67056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33400" y="2971800"/>
            <a:ext cx="5915025" cy="6248400"/>
            <a:chOff x="533400" y="2057400"/>
            <a:chExt cx="5915025" cy="6248400"/>
          </a:xfrm>
        </p:grpSpPr>
        <p:pic>
          <p:nvPicPr>
            <p:cNvPr id="1025" name="图片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057400"/>
              <a:ext cx="5915025" cy="6248400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</p:pic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3638550" y="4181475"/>
              <a:ext cx="1390650" cy="276225"/>
            </a:xfrm>
            <a:prstGeom prst="wedgeRectCallout">
              <a:avLst>
                <a:gd name="adj1" fmla="val -92375"/>
                <a:gd name="adj2" fmla="val 57588"/>
              </a:avLst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1.</a:t>
              </a:r>
              <a:r>
                <a:rPr kumimoji="0" lang="zh-CN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检索结果</a:t>
              </a: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400</a:t>
              </a:r>
              <a:r>
                <a:rPr kumimoji="0" lang="zh-CN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项</a:t>
              </a:r>
              <a:endParaRPr kumimoji="0" 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1914525" y="7772400"/>
              <a:ext cx="495300" cy="381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2981325" y="7572375"/>
              <a:ext cx="1390650" cy="276225"/>
            </a:xfrm>
            <a:prstGeom prst="wedgeRectCallout">
              <a:avLst>
                <a:gd name="adj1" fmla="val -92375"/>
                <a:gd name="adj2" fmla="val 57588"/>
              </a:avLst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2. </a:t>
              </a:r>
              <a:r>
                <a:rPr kumimoji="0" lang="zh-CN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点击“分离器”</a:t>
              </a:r>
              <a:endParaRPr kumimoji="0" 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19100" y="868363"/>
            <a:ext cx="6019800" cy="8247063"/>
            <a:chOff x="304800" y="868363"/>
            <a:chExt cx="6019800" cy="8247063"/>
          </a:xfrm>
        </p:grpSpPr>
        <p:pic>
          <p:nvPicPr>
            <p:cNvPr id="1536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52800" y="868363"/>
              <a:ext cx="2971800" cy="8199437"/>
            </a:xfrm>
            <a:prstGeom prst="rect">
              <a:avLst/>
            </a:prstGeom>
            <a:noFill/>
            <a:ln w="19050">
              <a:solidFill>
                <a:srgbClr val="00B0F0"/>
              </a:solidFill>
              <a:miter lim="800000"/>
              <a:headEnd/>
              <a:tailEnd/>
            </a:ln>
            <a:effectLst/>
          </p:spPr>
        </p:pic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868363"/>
              <a:ext cx="2943225" cy="82470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905000" y="5181600"/>
            <a:ext cx="1390650" cy="609600"/>
          </a:xfrm>
          <a:prstGeom prst="wedgeRectCallout">
            <a:avLst>
              <a:gd name="adj1" fmla="val -39241"/>
              <a:gd name="adj2" fmla="val -102161"/>
            </a:avLst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>
                <a:latin typeface="Calibri" pitchFamily="34" charset="0"/>
                <a:ea typeface="宋体" pitchFamily="2" charset="-122"/>
                <a:cs typeface="Arial" pitchFamily="34" charset="0"/>
              </a:rPr>
              <a:t>3. </a:t>
            </a:r>
            <a:r>
              <a:rPr lang="zh-CN" altLang="en-US" sz="1100" dirty="0" smtClean="0">
                <a:latin typeface="Calibri" pitchFamily="34" charset="0"/>
                <a:ea typeface="宋体" pitchFamily="2" charset="-122"/>
                <a:cs typeface="Arial" pitchFamily="34" charset="0"/>
              </a:rPr>
              <a:t>空白处点击右键，选择导入</a:t>
            </a:r>
            <a:r>
              <a:rPr lang="en-US" altLang="zh-CN" sz="1100" dirty="0" smtClean="0">
                <a:latin typeface="Calibri" pitchFamily="34" charset="0"/>
                <a:ea typeface="宋体" pitchFamily="2" charset="-122"/>
                <a:cs typeface="Arial" pitchFamily="34" charset="0"/>
              </a:rPr>
              <a:t>\</a:t>
            </a:r>
            <a:r>
              <a:rPr lang="zh-CN" altLang="en-US" sz="1100" dirty="0" smtClean="0">
                <a:latin typeface="Calibri" pitchFamily="34" charset="0"/>
                <a:ea typeface="宋体" pitchFamily="2" charset="-122"/>
                <a:cs typeface="Arial" pitchFamily="34" charset="0"/>
              </a:rPr>
              <a:t>主搜索，将检索结果导入。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267200" y="2133600"/>
            <a:ext cx="1600200" cy="609600"/>
          </a:xfrm>
          <a:prstGeom prst="wedgeRectCallout">
            <a:avLst>
              <a:gd name="adj1" fmla="val -39241"/>
              <a:gd name="adj2" fmla="val -102161"/>
            </a:avLst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4.</a:t>
            </a: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数据导入成功，并自动新建节点、自动依据检索词命名。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676096"/>
            <a:ext cx="6172200" cy="846790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zh-CN" altLang="en-US" sz="2000" dirty="0" smtClean="0"/>
              <a:t>文件、</a:t>
            </a:r>
            <a:r>
              <a:rPr lang="en-US" altLang="zh-CN" sz="2000" dirty="0" smtClean="0"/>
              <a:t>Windows</a:t>
            </a:r>
            <a:r>
              <a:rPr lang="zh-CN" altLang="en-US" sz="2000" dirty="0" smtClean="0"/>
              <a:t>剪贴版导入</a:t>
            </a:r>
            <a:endParaRPr lang="en-US" altLang="zh-CN" sz="1600" dirty="0" smtClean="0"/>
          </a:p>
          <a:p>
            <a:pPr marL="857250" lvl="1" indent="-457200">
              <a:lnSpc>
                <a:spcPct val="150000"/>
              </a:lnSpc>
              <a:buNone/>
            </a:pPr>
            <a:endParaRPr lang="en-US" altLang="zh-CN" sz="16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" y="67056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3105150" cy="500062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15" name="矩形 14"/>
          <p:cNvSpPr/>
          <p:nvPr/>
        </p:nvSpPr>
        <p:spPr>
          <a:xfrm>
            <a:off x="3713016" y="3572470"/>
            <a:ext cx="2895600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00050" indent="-457200">
              <a:lnSpc>
                <a:spcPct val="150000"/>
              </a:lnSpc>
            </a:pPr>
            <a:r>
              <a:rPr lang="en-US" altLang="zh-CN" sz="1200" dirty="0" smtClean="0"/>
              <a:t>① </a:t>
            </a:r>
            <a:r>
              <a:rPr lang="en-US" altLang="zh-CN" sz="1200" dirty="0" err="1" smtClean="0"/>
              <a:t>cls</a:t>
            </a:r>
            <a:r>
              <a:rPr lang="zh-CN" altLang="en-US" sz="1200" dirty="0" smtClean="0"/>
              <a:t>文件：客户端分类器保存文件</a:t>
            </a:r>
            <a:endParaRPr lang="en-US" altLang="zh-CN" sz="1200" dirty="0" smtClean="0"/>
          </a:p>
          <a:p>
            <a:pPr marL="400050" indent="-457200">
              <a:lnSpc>
                <a:spcPct val="150000"/>
              </a:lnSpc>
            </a:pPr>
            <a:r>
              <a:rPr lang="en-US" altLang="zh-CN" sz="1200" dirty="0" smtClean="0"/>
              <a:t>② Txt</a:t>
            </a:r>
            <a:r>
              <a:rPr lang="zh-CN" altLang="en-US" sz="1200" dirty="0" smtClean="0"/>
              <a:t>文件：一行一个公开号者或申请号</a:t>
            </a:r>
            <a:endParaRPr lang="en-US" altLang="zh-CN" sz="1200" dirty="0" smtClean="0"/>
          </a:p>
          <a:p>
            <a:pPr marL="400050" indent="-457200">
              <a:lnSpc>
                <a:spcPct val="150000"/>
              </a:lnSpc>
            </a:pPr>
            <a:r>
              <a:rPr lang="en-US" altLang="zh-CN" sz="1200" dirty="0" smtClean="0"/>
              <a:t>③ pc</a:t>
            </a:r>
            <a:r>
              <a:rPr lang="zh-CN" altLang="en-US" sz="1200" dirty="0" smtClean="0"/>
              <a:t>文件：客户端本地页面保存文件</a:t>
            </a:r>
            <a:endParaRPr lang="en-US" altLang="zh-CN" sz="1200" dirty="0" smtClean="0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3016" y="5253188"/>
            <a:ext cx="2752725" cy="3857625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18" name="矩形 17"/>
          <p:cNvSpPr/>
          <p:nvPr/>
        </p:nvSpPr>
        <p:spPr>
          <a:xfrm>
            <a:off x="3876964" y="5715000"/>
            <a:ext cx="685800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00050" indent="-457200">
              <a:lnSpc>
                <a:spcPct val="150000"/>
              </a:lnSpc>
            </a:pPr>
            <a:r>
              <a:rPr lang="en-US" altLang="zh-CN" sz="1200" dirty="0" smtClean="0"/>
              <a:t>Ctrl + C </a:t>
            </a:r>
          </a:p>
        </p:txBody>
      </p:sp>
      <p:sp>
        <p:nvSpPr>
          <p:cNvPr id="19" name="矩形 18"/>
          <p:cNvSpPr/>
          <p:nvPr/>
        </p:nvSpPr>
        <p:spPr>
          <a:xfrm>
            <a:off x="3876964" y="4572000"/>
            <a:ext cx="914400" cy="61472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00050" indent="-457200" algn="ctr">
              <a:lnSpc>
                <a:spcPct val="150000"/>
              </a:lnSpc>
            </a:pPr>
            <a:r>
              <a:rPr lang="en-US" altLang="zh-CN" sz="1200" dirty="0" smtClean="0"/>
              <a:t>Windows </a:t>
            </a:r>
          </a:p>
          <a:p>
            <a:pPr marL="400050" indent="-457200" algn="ctr">
              <a:lnSpc>
                <a:spcPct val="150000"/>
              </a:lnSpc>
            </a:pPr>
            <a:r>
              <a:rPr lang="zh-CN" altLang="en-US" sz="1200" dirty="0" smtClean="0"/>
              <a:t>剪贴板</a:t>
            </a:r>
            <a:endParaRPr lang="en-US" altLang="zh-CN" sz="1200" dirty="0" smtClean="0"/>
          </a:p>
        </p:txBody>
      </p:sp>
      <p:sp>
        <p:nvSpPr>
          <p:cNvPr id="20" name="左箭头 19"/>
          <p:cNvSpPr/>
          <p:nvPr/>
        </p:nvSpPr>
        <p:spPr>
          <a:xfrm rot="5400000">
            <a:off x="3851910" y="5424862"/>
            <a:ext cx="495300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左箭头 21"/>
          <p:cNvSpPr/>
          <p:nvPr/>
        </p:nvSpPr>
        <p:spPr>
          <a:xfrm flipV="1">
            <a:off x="2971800" y="4953000"/>
            <a:ext cx="872491" cy="8116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流程图: 联系 23"/>
          <p:cNvSpPr/>
          <p:nvPr/>
        </p:nvSpPr>
        <p:spPr>
          <a:xfrm>
            <a:off x="2332180" y="4523508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流程图: 联系 24"/>
          <p:cNvSpPr/>
          <p:nvPr/>
        </p:nvSpPr>
        <p:spPr>
          <a:xfrm>
            <a:off x="2332180" y="469438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流程图: 联系 25"/>
          <p:cNvSpPr/>
          <p:nvPr/>
        </p:nvSpPr>
        <p:spPr>
          <a:xfrm>
            <a:off x="2341416" y="5038436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544" y="6858000"/>
            <a:ext cx="1895475" cy="219075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28" name="左箭头 27"/>
          <p:cNvSpPr/>
          <p:nvPr/>
        </p:nvSpPr>
        <p:spPr>
          <a:xfrm rot="17574855">
            <a:off x="847861" y="6181066"/>
            <a:ext cx="2575079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2590800" y="7543800"/>
            <a:ext cx="1066800" cy="61472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00050" indent="-457200" algn="ctr">
              <a:lnSpc>
                <a:spcPct val="150000"/>
              </a:lnSpc>
            </a:pPr>
            <a:r>
              <a:rPr lang="zh-CN" altLang="en-US" sz="1200" dirty="0" smtClean="0"/>
              <a:t>仅导入复制</a:t>
            </a:r>
            <a:endParaRPr lang="en-US" altLang="zh-CN" sz="1200" dirty="0" smtClean="0"/>
          </a:p>
          <a:p>
            <a:pPr marL="400050" indent="-457200" algn="ctr">
              <a:lnSpc>
                <a:spcPct val="150000"/>
              </a:lnSpc>
            </a:pPr>
            <a:r>
              <a:rPr lang="zh-CN" altLang="en-US" sz="1200" dirty="0" smtClean="0"/>
              <a:t>的专利</a:t>
            </a:r>
            <a:endParaRPr lang="en-US" altLang="zh-CN" sz="1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676096"/>
            <a:ext cx="6172200" cy="846790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zh-CN" altLang="en-US" sz="2000" dirty="0" smtClean="0"/>
              <a:t>本地页面、缓存导入</a:t>
            </a:r>
            <a:endParaRPr lang="en-US" altLang="zh-CN" sz="1600" dirty="0" smtClean="0"/>
          </a:p>
          <a:p>
            <a:pPr marL="857250" lvl="1" indent="-457200">
              <a:lnSpc>
                <a:spcPct val="150000"/>
              </a:lnSpc>
              <a:buNone/>
            </a:pPr>
            <a:endParaRPr lang="en-US" altLang="zh-CN" sz="16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" y="67056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503669" y="4924425"/>
            <a:ext cx="5850662" cy="3762375"/>
            <a:chOff x="533400" y="4495800"/>
            <a:chExt cx="5850662" cy="3762375"/>
          </a:xfrm>
        </p:grpSpPr>
        <p:pic>
          <p:nvPicPr>
            <p:cNvPr id="1741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4495800"/>
              <a:ext cx="2590800" cy="3762375"/>
            </a:xfrm>
            <a:prstGeom prst="rect">
              <a:avLst/>
            </a:prstGeom>
            <a:noFill/>
            <a:ln w="19050">
              <a:solidFill>
                <a:srgbClr val="00B0F0"/>
              </a:solidFill>
              <a:miter lim="800000"/>
              <a:headEnd/>
              <a:tailEnd/>
            </a:ln>
            <a:effectLst/>
          </p:spPr>
        </p:pic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55112" y="4495800"/>
              <a:ext cx="3028950" cy="2000250"/>
            </a:xfrm>
            <a:prstGeom prst="rect">
              <a:avLst/>
            </a:prstGeom>
            <a:noFill/>
            <a:ln w="19050">
              <a:solidFill>
                <a:srgbClr val="00B0F0"/>
              </a:solidFill>
              <a:miter lim="800000"/>
              <a:headEnd/>
              <a:tailEnd/>
            </a:ln>
            <a:effectLst/>
          </p:spPr>
        </p:pic>
      </p:grpSp>
      <p:grpSp>
        <p:nvGrpSpPr>
          <p:cNvPr id="30" name="组合 29"/>
          <p:cNvGrpSpPr/>
          <p:nvPr/>
        </p:nvGrpSpPr>
        <p:grpSpPr>
          <a:xfrm>
            <a:off x="1028999" y="1295400"/>
            <a:ext cx="4686001" cy="2596000"/>
            <a:chOff x="1028999" y="1295400"/>
            <a:chExt cx="4686001" cy="2596000"/>
          </a:xfrm>
        </p:grpSpPr>
        <p:pic>
          <p:nvPicPr>
            <p:cNvPr id="1741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8999" y="1295400"/>
              <a:ext cx="4686001" cy="2596000"/>
            </a:xfrm>
            <a:prstGeom prst="rect">
              <a:avLst/>
            </a:prstGeom>
            <a:noFill/>
            <a:ln w="19050">
              <a:solidFill>
                <a:srgbClr val="00B0F0"/>
              </a:solidFill>
              <a:miter lim="800000"/>
              <a:headEnd/>
              <a:tailEnd/>
            </a:ln>
            <a:effectLst/>
          </p:spPr>
        </p:pic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1752600" y="3429000"/>
              <a:ext cx="495300" cy="381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7800" y="2209800"/>
              <a:ext cx="30480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下箭头 30"/>
          <p:cNvSpPr/>
          <p:nvPr/>
        </p:nvSpPr>
        <p:spPr>
          <a:xfrm>
            <a:off x="1981200" y="3886200"/>
            <a:ext cx="2286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下箭头 31"/>
          <p:cNvSpPr/>
          <p:nvPr/>
        </p:nvSpPr>
        <p:spPr>
          <a:xfrm rot="14201913">
            <a:off x="3124200" y="6553200"/>
            <a:ext cx="2286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矩形 32"/>
          <p:cNvSpPr/>
          <p:nvPr/>
        </p:nvSpPr>
        <p:spPr>
          <a:xfrm>
            <a:off x="3352800" y="7086600"/>
            <a:ext cx="2819400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00050" indent="-457200">
              <a:lnSpc>
                <a:spcPct val="150000"/>
              </a:lnSpc>
            </a:pPr>
            <a:r>
              <a:rPr lang="zh-CN" altLang="en-US" sz="1200" dirty="0"/>
              <a:t>导</a:t>
            </a:r>
            <a:r>
              <a:rPr lang="zh-CN" altLang="en-US" sz="1200" dirty="0" smtClean="0"/>
              <a:t>入本地页面数据，可选择性导入，如</a:t>
            </a:r>
            <a:endParaRPr lang="en-US" altLang="zh-CN" sz="1200" dirty="0" smtClean="0"/>
          </a:p>
          <a:p>
            <a:pPr marL="400050" indent="-457200">
              <a:lnSpc>
                <a:spcPct val="150000"/>
              </a:lnSpc>
            </a:pPr>
            <a:r>
              <a:rPr lang="zh-CN" altLang="en-US" sz="1200" dirty="0" smtClean="0"/>
              <a:t>果勾选了专利，只导入所勾选项；</a:t>
            </a:r>
            <a:endParaRPr lang="en-US" altLang="zh-CN" sz="1200" dirty="0" smtClean="0"/>
          </a:p>
          <a:p>
            <a:pPr marL="400050" indent="-457200">
              <a:lnSpc>
                <a:spcPct val="150000"/>
              </a:lnSpc>
            </a:pPr>
            <a:r>
              <a:rPr lang="zh-CN" altLang="en-US" sz="1200" dirty="0" smtClean="0"/>
              <a:t>如果没有勾选，默认导入本地页面全部</a:t>
            </a:r>
            <a:endParaRPr lang="en-US" altLang="zh-CN" sz="1200" dirty="0" smtClean="0"/>
          </a:p>
          <a:p>
            <a:pPr marL="400050" indent="-457200">
              <a:lnSpc>
                <a:spcPct val="150000"/>
              </a:lnSpc>
            </a:pPr>
            <a:r>
              <a:rPr lang="zh-CN" altLang="en-US" sz="1200" dirty="0" smtClean="0"/>
              <a:t>数据。</a:t>
            </a:r>
            <a:endParaRPr lang="en-US" altLang="zh-CN" sz="1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" y="67056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" y="762000"/>
            <a:ext cx="6217920" cy="268920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6" y="3962406"/>
            <a:ext cx="3276191" cy="4332763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3970283"/>
            <a:ext cx="1828800" cy="4335517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19" name="矩形 18"/>
          <p:cNvSpPr/>
          <p:nvPr/>
        </p:nvSpPr>
        <p:spPr>
          <a:xfrm>
            <a:off x="2819400" y="6324600"/>
            <a:ext cx="2895600" cy="61472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00050" indent="-457200">
              <a:lnSpc>
                <a:spcPct val="150000"/>
              </a:lnSpc>
            </a:pPr>
            <a:r>
              <a:rPr lang="zh-CN" altLang="en-US" sz="1200" dirty="0" smtClean="0"/>
              <a:t>但缓存有数据时，导入缓存数据，自动</a:t>
            </a:r>
            <a:endParaRPr lang="en-US" altLang="zh-CN" sz="1200" dirty="0" smtClean="0"/>
          </a:p>
          <a:p>
            <a:pPr marL="400050" indent="-457200">
              <a:lnSpc>
                <a:spcPct val="150000"/>
              </a:lnSpc>
            </a:pPr>
            <a:r>
              <a:rPr lang="zh-CN" altLang="en-US" sz="1200" dirty="0" smtClean="0"/>
              <a:t>以缓存编号命名节点。</a:t>
            </a:r>
            <a:endParaRPr lang="en-US" altLang="zh-CN" sz="1200" dirty="0" smtClean="0"/>
          </a:p>
        </p:txBody>
      </p:sp>
      <p:sp>
        <p:nvSpPr>
          <p:cNvPr id="20" name="下箭头 19"/>
          <p:cNvSpPr/>
          <p:nvPr/>
        </p:nvSpPr>
        <p:spPr>
          <a:xfrm>
            <a:off x="1981200" y="3429000"/>
            <a:ext cx="2286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下箭头 21"/>
          <p:cNvSpPr/>
          <p:nvPr/>
        </p:nvSpPr>
        <p:spPr>
          <a:xfrm rot="16200000">
            <a:off x="3886200" y="4800600"/>
            <a:ext cx="2286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676096"/>
            <a:ext cx="6172200" cy="61930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zh-CN" altLang="en-US" sz="2000" dirty="0"/>
              <a:t>导</a:t>
            </a:r>
            <a:r>
              <a:rPr lang="zh-CN" altLang="en-US" sz="2000" dirty="0" smtClean="0"/>
              <a:t>入专利簇</a:t>
            </a:r>
            <a:endParaRPr lang="en-US" altLang="zh-CN" sz="1600" dirty="0" smtClean="0"/>
          </a:p>
          <a:p>
            <a:pPr marL="857250" lvl="1" indent="-457200">
              <a:lnSpc>
                <a:spcPct val="150000"/>
              </a:lnSpc>
              <a:buNone/>
            </a:pPr>
            <a:endParaRPr lang="en-US" altLang="zh-CN" sz="16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" y="67056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579928" y="1396008"/>
            <a:ext cx="569814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问题：</a:t>
            </a:r>
            <a:endParaRPr lang="en-US" altLang="zh-CN" sz="1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如何快速获得一组专利的同族、引用、被引用专利？</a:t>
            </a:r>
            <a:endParaRPr lang="en-US" altLang="zh-CN" sz="1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如何获知该组专利引用哪些公司专利技术？</a:t>
            </a:r>
            <a:endParaRPr lang="en-US" altLang="zh-CN" sz="1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如何获知该组专利被哪些公司引用？</a:t>
            </a:r>
            <a:endParaRPr lang="en-US" altLang="zh-CN" sz="1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如何获知改组专利同族全球分布、同族引用、被引用的全球分布？</a:t>
            </a: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304800" y="3429000"/>
            <a:ext cx="5959748" cy="5206663"/>
            <a:chOff x="355489" y="3826529"/>
            <a:chExt cx="6850285" cy="5984667"/>
          </a:xfrm>
        </p:grpSpPr>
        <p:sp>
          <p:nvSpPr>
            <p:cNvPr id="17" name="矩形 16"/>
            <p:cNvSpPr/>
            <p:nvPr/>
          </p:nvSpPr>
          <p:spPr>
            <a:xfrm>
              <a:off x="635521" y="9163124"/>
              <a:ext cx="1656184" cy="2880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635521" y="9523164"/>
              <a:ext cx="1656184" cy="2880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521" y="8803084"/>
              <a:ext cx="1656184" cy="2880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2541637" y="4842644"/>
              <a:ext cx="288032" cy="36004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r>
                <a:rPr lang="zh-CN" altLang="en-US" sz="1400" b="1" dirty="0" smtClean="0">
                  <a:solidFill>
                    <a:schemeClr val="tx1"/>
                  </a:solidFill>
                </a:rPr>
                <a:t>自动</a:t>
              </a:r>
              <a:r>
                <a:rPr lang="zh-CN" altLang="en-US" sz="1400" b="1" dirty="0" smtClean="0">
                  <a:solidFill>
                    <a:srgbClr val="7030A0"/>
                  </a:solidFill>
                </a:rPr>
                <a:t>聚合</a:t>
              </a:r>
              <a:r>
                <a:rPr lang="zh-CN" altLang="en-US" sz="1400" b="1" dirty="0" smtClean="0">
                  <a:solidFill>
                    <a:schemeClr val="tx1"/>
                  </a:solidFill>
                </a:rPr>
                <a:t>                      同族  引用  被引用</a:t>
              </a:r>
              <a:endParaRPr lang="zh-CN" alt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直接箭头连接符 21"/>
            <p:cNvCxnSpPr>
              <a:stCxn id="52" idx="1"/>
            </p:cNvCxnSpPr>
            <p:nvPr/>
          </p:nvCxnSpPr>
          <p:spPr>
            <a:xfrm>
              <a:off x="1756369" y="5227283"/>
              <a:ext cx="1191408" cy="124297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54" idx="1"/>
            </p:cNvCxnSpPr>
            <p:nvPr/>
          </p:nvCxnSpPr>
          <p:spPr>
            <a:xfrm>
              <a:off x="1351324" y="6059376"/>
              <a:ext cx="1596453" cy="410877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309"/>
            <p:cNvGrpSpPr/>
            <p:nvPr/>
          </p:nvGrpSpPr>
          <p:grpSpPr>
            <a:xfrm>
              <a:off x="2988543" y="4266580"/>
              <a:ext cx="2369790" cy="5114925"/>
              <a:chOff x="2916535" y="3834532"/>
              <a:chExt cx="2369790" cy="5114925"/>
            </a:xfrm>
          </p:grpSpPr>
          <p:sp>
            <p:nvSpPr>
              <p:cNvPr id="196" name="圆角矩形 195"/>
              <p:cNvSpPr/>
              <p:nvPr/>
            </p:nvSpPr>
            <p:spPr>
              <a:xfrm>
                <a:off x="4998293" y="4417839"/>
                <a:ext cx="288032" cy="3600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zh-CN" altLang="en-US" b="1" dirty="0" smtClean="0">
                    <a:solidFill>
                      <a:schemeClr val="tx1"/>
                    </a:solidFill>
                  </a:rPr>
                  <a:t>按     需        分    组 </a:t>
                </a:r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9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16535" y="3834532"/>
                <a:ext cx="1790700" cy="5114925"/>
              </a:xfrm>
              <a:prstGeom prst="rect">
                <a:avLst/>
              </a:prstGeom>
              <a:noFill/>
              <a:ln w="15875">
                <a:solidFill>
                  <a:srgbClr val="00B0F0"/>
                </a:solidFill>
                <a:miter lim="800000"/>
                <a:headEnd/>
                <a:tailEnd/>
              </a:ln>
            </p:spPr>
          </p:pic>
          <p:sp>
            <p:nvSpPr>
              <p:cNvPr id="198" name="矩形标注 197"/>
              <p:cNvSpPr/>
              <p:nvPr/>
            </p:nvSpPr>
            <p:spPr>
              <a:xfrm>
                <a:off x="4021038" y="3882157"/>
                <a:ext cx="648072" cy="216024"/>
              </a:xfrm>
              <a:prstGeom prst="wedgeRectCallout">
                <a:avLst>
                  <a:gd name="adj1" fmla="val -76683"/>
                  <a:gd name="adj2" fmla="val -363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zh-CN" altLang="en-US" sz="1050" b="1" dirty="0" smtClean="0">
                    <a:solidFill>
                      <a:srgbClr val="FFFF00"/>
                    </a:solidFill>
                    <a:latin typeface="微软雅黑" pitchFamily="34" charset="-122"/>
                    <a:ea typeface="微软雅黑" pitchFamily="34" charset="-122"/>
                  </a:rPr>
                  <a:t>簇专利</a:t>
                </a:r>
                <a:endParaRPr lang="zh-CN" altLang="en-US" sz="1050" b="1" dirty="0">
                  <a:solidFill>
                    <a:srgbClr val="FFFF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99" name="矩形标注 198"/>
              <p:cNvSpPr/>
              <p:nvPr/>
            </p:nvSpPr>
            <p:spPr>
              <a:xfrm>
                <a:off x="4021038" y="4126756"/>
                <a:ext cx="648072" cy="216024"/>
              </a:xfrm>
              <a:prstGeom prst="wedgeRectCallout">
                <a:avLst>
                  <a:gd name="adj1" fmla="val -76683"/>
                  <a:gd name="adj2" fmla="val -363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zh-CN" altLang="en-US" sz="1050" b="1" dirty="0" smtClean="0">
                    <a:latin typeface="微软雅黑" pitchFamily="34" charset="-122"/>
                    <a:ea typeface="微软雅黑" pitchFamily="34" charset="-122"/>
                  </a:rPr>
                  <a:t>簇引用</a:t>
                </a:r>
                <a:endParaRPr lang="zh-CN" altLang="en-US" sz="1050" b="1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00" name="矩形标注 199"/>
              <p:cNvSpPr/>
              <p:nvPr/>
            </p:nvSpPr>
            <p:spPr>
              <a:xfrm>
                <a:off x="4021038" y="4371355"/>
                <a:ext cx="648072" cy="216024"/>
              </a:xfrm>
              <a:prstGeom prst="wedgeRectCallout">
                <a:avLst>
                  <a:gd name="adj1" fmla="val -76683"/>
                  <a:gd name="adj2" fmla="val -363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zh-CN" altLang="en-US" sz="1050" b="1" dirty="0" smtClean="0">
                    <a:latin typeface="微软雅黑" pitchFamily="34" charset="-122"/>
                    <a:ea typeface="微软雅黑" pitchFamily="34" charset="-122"/>
                  </a:rPr>
                  <a:t>引用簇</a:t>
                </a:r>
                <a:endParaRPr lang="zh-CN" altLang="en-US" sz="1050" b="1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01" name="矩形标注 200"/>
              <p:cNvSpPr/>
              <p:nvPr/>
            </p:nvSpPr>
            <p:spPr>
              <a:xfrm>
                <a:off x="4021038" y="5288409"/>
                <a:ext cx="648072" cy="216024"/>
              </a:xfrm>
              <a:prstGeom prst="wedgeRectCallout">
                <a:avLst>
                  <a:gd name="adj1" fmla="val -76683"/>
                  <a:gd name="adj2" fmla="val -363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zh-CN" altLang="en-US" sz="1050" b="1" dirty="0" smtClean="0">
                    <a:latin typeface="微软雅黑" pitchFamily="34" charset="-122"/>
                    <a:ea typeface="微软雅黑" pitchFamily="34" charset="-122"/>
                  </a:rPr>
                  <a:t>簇同族</a:t>
                </a:r>
                <a:endParaRPr lang="zh-CN" altLang="en-US" sz="1050" b="1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02" name="矩形标注 201"/>
              <p:cNvSpPr/>
              <p:nvPr/>
            </p:nvSpPr>
            <p:spPr>
              <a:xfrm>
                <a:off x="3877022" y="7016601"/>
                <a:ext cx="792088" cy="216024"/>
              </a:xfrm>
              <a:prstGeom prst="wedgeRectCallout">
                <a:avLst>
                  <a:gd name="adj1" fmla="val -76683"/>
                  <a:gd name="adj2" fmla="val -363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zh-CN" altLang="en-US" sz="1050" b="1" dirty="0" smtClean="0">
                    <a:latin typeface="微软雅黑" pitchFamily="34" charset="-122"/>
                    <a:ea typeface="微软雅黑" pitchFamily="34" charset="-122"/>
                  </a:rPr>
                  <a:t>簇同族引用</a:t>
                </a:r>
                <a:endParaRPr lang="zh-CN" altLang="en-US" sz="1050" b="1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03" name="右大括号 202"/>
              <p:cNvSpPr/>
              <p:nvPr/>
            </p:nvSpPr>
            <p:spPr>
              <a:xfrm>
                <a:off x="4822651" y="3992265"/>
                <a:ext cx="288032" cy="4896544"/>
              </a:xfrm>
              <a:prstGeom prst="rightBrace">
                <a:avLst>
                  <a:gd name="adj1" fmla="val 8333"/>
                  <a:gd name="adj2" fmla="val 45915"/>
                </a:avLst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310"/>
            <p:cNvGrpSpPr/>
            <p:nvPr/>
          </p:nvGrpSpPr>
          <p:grpSpPr>
            <a:xfrm>
              <a:off x="5468057" y="4455939"/>
              <a:ext cx="1737717" cy="4716480"/>
              <a:chOff x="5355282" y="4103514"/>
              <a:chExt cx="1737717" cy="4716480"/>
            </a:xfrm>
          </p:grpSpPr>
          <p:sp>
            <p:nvSpPr>
              <p:cNvPr id="152" name="圆角矩形 151"/>
              <p:cNvSpPr/>
              <p:nvPr/>
            </p:nvSpPr>
            <p:spPr>
              <a:xfrm>
                <a:off x="5364807" y="8083004"/>
                <a:ext cx="1728192" cy="36004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latin typeface="微软雅黑" pitchFamily="34" charset="-122"/>
                    <a:ea typeface="微软雅黑" pitchFamily="34" charset="-122"/>
                  </a:rPr>
                  <a:t>…</a:t>
                </a:r>
                <a:r>
                  <a:rPr lang="zh-CN" altLang="en-US" dirty="0" smtClean="0">
                    <a:latin typeface="微软雅黑" pitchFamily="34" charset="-122"/>
                    <a:ea typeface="微软雅黑" pitchFamily="34" charset="-122"/>
                  </a:rPr>
                  <a:t>分组</a:t>
                </a:r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53" name="圆角矩形 152"/>
              <p:cNvSpPr/>
              <p:nvPr/>
            </p:nvSpPr>
            <p:spPr>
              <a:xfrm>
                <a:off x="5355282" y="4103514"/>
                <a:ext cx="1728192" cy="360040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 smtClean="0">
                    <a:latin typeface="微软雅黑" pitchFamily="34" charset="-122"/>
                    <a:ea typeface="微软雅黑" pitchFamily="34" charset="-122"/>
                  </a:rPr>
                  <a:t>等级分组</a:t>
                </a:r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54" name="圆角矩形 153"/>
              <p:cNvSpPr/>
              <p:nvPr/>
            </p:nvSpPr>
            <p:spPr>
              <a:xfrm>
                <a:off x="5959921" y="4626620"/>
                <a:ext cx="1080120" cy="216024"/>
              </a:xfrm>
              <a:prstGeom prst="roundRect">
                <a:avLst/>
              </a:prstGeom>
              <a:solidFill>
                <a:srgbClr val="0458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200" dirty="0" smtClean="0">
                    <a:latin typeface="微软雅黑" pitchFamily="34" charset="-122"/>
                    <a:ea typeface="微软雅黑" pitchFamily="34" charset="-122"/>
                  </a:rPr>
                  <a:t>引用</a:t>
                </a:r>
                <a:endParaRPr lang="zh-CN" altLang="en-US" sz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55" name="圆角矩形 154"/>
              <p:cNvSpPr/>
              <p:nvPr/>
            </p:nvSpPr>
            <p:spPr>
              <a:xfrm>
                <a:off x="5959921" y="5502151"/>
                <a:ext cx="1080120" cy="216024"/>
              </a:xfrm>
              <a:prstGeom prst="roundRect">
                <a:avLst/>
              </a:prstGeom>
              <a:solidFill>
                <a:srgbClr val="CC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200" dirty="0" smtClean="0">
                    <a:latin typeface="微软雅黑" pitchFamily="34" charset="-122"/>
                    <a:ea typeface="微软雅黑" pitchFamily="34" charset="-122"/>
                  </a:rPr>
                  <a:t>被引用</a:t>
                </a:r>
                <a:endParaRPr lang="zh-CN" altLang="en-US" sz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156" name="直接连接符 155"/>
              <p:cNvCxnSpPr/>
              <p:nvPr/>
            </p:nvCxnSpPr>
            <p:spPr>
              <a:xfrm>
                <a:off x="5859338" y="4458221"/>
                <a:ext cx="0" cy="310167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接连接符 156"/>
              <p:cNvCxnSpPr>
                <a:endCxn id="154" idx="1"/>
              </p:cNvCxnSpPr>
              <p:nvPr/>
            </p:nvCxnSpPr>
            <p:spPr>
              <a:xfrm>
                <a:off x="5859338" y="4698628"/>
                <a:ext cx="100583" cy="360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接连接符 157"/>
              <p:cNvCxnSpPr>
                <a:endCxn id="155" idx="1"/>
              </p:cNvCxnSpPr>
              <p:nvPr/>
            </p:nvCxnSpPr>
            <p:spPr>
              <a:xfrm>
                <a:off x="5859338" y="5574159"/>
                <a:ext cx="100583" cy="360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圆角矩形 158"/>
              <p:cNvSpPr/>
              <p:nvPr/>
            </p:nvSpPr>
            <p:spPr>
              <a:xfrm>
                <a:off x="5959921" y="6376913"/>
                <a:ext cx="1080120" cy="216024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200" dirty="0" smtClean="0">
                    <a:latin typeface="微软雅黑" pitchFamily="34" charset="-122"/>
                    <a:ea typeface="微软雅黑" pitchFamily="34" charset="-122"/>
                  </a:rPr>
                  <a:t>同族</a:t>
                </a:r>
                <a:endParaRPr lang="zh-CN" altLang="en-US" sz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160" name="直接连接符 159"/>
              <p:cNvCxnSpPr>
                <a:endCxn id="159" idx="1"/>
              </p:cNvCxnSpPr>
              <p:nvPr/>
            </p:nvCxnSpPr>
            <p:spPr>
              <a:xfrm>
                <a:off x="5859338" y="6448921"/>
                <a:ext cx="100583" cy="360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组合 157"/>
              <p:cNvGrpSpPr/>
              <p:nvPr/>
            </p:nvGrpSpPr>
            <p:grpSpPr>
              <a:xfrm>
                <a:off x="6071170" y="4828927"/>
                <a:ext cx="945629" cy="282699"/>
                <a:chOff x="6080695" y="4770636"/>
                <a:chExt cx="945629" cy="282699"/>
              </a:xfrm>
            </p:grpSpPr>
            <p:cxnSp>
              <p:nvCxnSpPr>
                <p:cNvPr id="193" name="直接连接符 192"/>
                <p:cNvCxnSpPr/>
                <p:nvPr/>
              </p:nvCxnSpPr>
              <p:spPr>
                <a:xfrm>
                  <a:off x="6080695" y="4770636"/>
                  <a:ext cx="0" cy="21602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接连接符 193"/>
                <p:cNvCxnSpPr/>
                <p:nvPr/>
              </p:nvCxnSpPr>
              <p:spPr>
                <a:xfrm>
                  <a:off x="6080695" y="4967610"/>
                  <a:ext cx="72008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圆角矩形 194"/>
                <p:cNvSpPr/>
                <p:nvPr/>
              </p:nvSpPr>
              <p:spPr>
                <a:xfrm>
                  <a:off x="6143178" y="4861694"/>
                  <a:ext cx="883146" cy="191641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1000" dirty="0" smtClean="0"/>
                    <a:t>申请人分组</a:t>
                  </a:r>
                  <a:endParaRPr lang="zh-CN" altLang="en-US" sz="1000" dirty="0"/>
                </a:p>
              </p:txBody>
            </p:sp>
          </p:grpSp>
          <p:grpSp>
            <p:nvGrpSpPr>
              <p:cNvPr id="162" name="组合 159"/>
              <p:cNvGrpSpPr/>
              <p:nvPr/>
            </p:nvGrpSpPr>
            <p:grpSpPr>
              <a:xfrm>
                <a:off x="6071170" y="5708650"/>
                <a:ext cx="945629" cy="282699"/>
                <a:chOff x="6080695" y="4770636"/>
                <a:chExt cx="945629" cy="282699"/>
              </a:xfrm>
            </p:grpSpPr>
            <p:cxnSp>
              <p:nvCxnSpPr>
                <p:cNvPr id="190" name="直接连接符 189"/>
                <p:cNvCxnSpPr/>
                <p:nvPr/>
              </p:nvCxnSpPr>
              <p:spPr>
                <a:xfrm>
                  <a:off x="6080695" y="4770636"/>
                  <a:ext cx="0" cy="21602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直接连接符 190"/>
                <p:cNvCxnSpPr/>
                <p:nvPr/>
              </p:nvCxnSpPr>
              <p:spPr>
                <a:xfrm>
                  <a:off x="6080695" y="4967610"/>
                  <a:ext cx="72008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2" name="圆角矩形 191"/>
                <p:cNvSpPr/>
                <p:nvPr/>
              </p:nvSpPr>
              <p:spPr>
                <a:xfrm>
                  <a:off x="6143178" y="4861694"/>
                  <a:ext cx="883146" cy="191641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1000" dirty="0" smtClean="0"/>
                    <a:t>申请人分组</a:t>
                  </a:r>
                  <a:endParaRPr lang="zh-CN" altLang="en-US" sz="1000" dirty="0"/>
                </a:p>
              </p:txBody>
            </p:sp>
          </p:grpSp>
          <p:grpSp>
            <p:nvGrpSpPr>
              <p:cNvPr id="163" name="组合 163"/>
              <p:cNvGrpSpPr/>
              <p:nvPr/>
            </p:nvGrpSpPr>
            <p:grpSpPr>
              <a:xfrm>
                <a:off x="6071170" y="6584553"/>
                <a:ext cx="945629" cy="282699"/>
                <a:chOff x="6080695" y="4770636"/>
                <a:chExt cx="945629" cy="282699"/>
              </a:xfrm>
            </p:grpSpPr>
            <p:cxnSp>
              <p:nvCxnSpPr>
                <p:cNvPr id="187" name="直接连接符 186"/>
                <p:cNvCxnSpPr/>
                <p:nvPr/>
              </p:nvCxnSpPr>
              <p:spPr>
                <a:xfrm>
                  <a:off x="6080695" y="4770636"/>
                  <a:ext cx="0" cy="21602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直接连接符 187"/>
                <p:cNvCxnSpPr/>
                <p:nvPr/>
              </p:nvCxnSpPr>
              <p:spPr>
                <a:xfrm>
                  <a:off x="6080695" y="4967610"/>
                  <a:ext cx="72008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圆角矩形 188"/>
                <p:cNvSpPr/>
                <p:nvPr/>
              </p:nvSpPr>
              <p:spPr>
                <a:xfrm>
                  <a:off x="6143178" y="4861694"/>
                  <a:ext cx="883146" cy="191641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1000" dirty="0" smtClean="0"/>
                    <a:t>国家分组</a:t>
                  </a:r>
                  <a:endParaRPr lang="zh-CN" altLang="en-US" sz="1000" dirty="0"/>
                </a:p>
              </p:txBody>
            </p:sp>
          </p:grpSp>
          <p:grpSp>
            <p:nvGrpSpPr>
              <p:cNvPr id="164" name="组合 183"/>
              <p:cNvGrpSpPr/>
              <p:nvPr/>
            </p:nvGrpSpPr>
            <p:grpSpPr>
              <a:xfrm>
                <a:off x="6219378" y="5111626"/>
                <a:ext cx="720080" cy="360040"/>
                <a:chOff x="6228903" y="5130676"/>
                <a:chExt cx="720080" cy="360040"/>
              </a:xfrm>
            </p:grpSpPr>
            <p:sp>
              <p:nvSpPr>
                <p:cNvPr id="183" name="流程图: 可选过程 182"/>
                <p:cNvSpPr/>
                <p:nvPr/>
              </p:nvSpPr>
              <p:spPr>
                <a:xfrm>
                  <a:off x="6300911" y="5168776"/>
                  <a:ext cx="648072" cy="187449"/>
                </a:xfrm>
                <a:prstGeom prst="flowChartAlternateProcess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000" dirty="0" smtClean="0"/>
                    <a:t>A</a:t>
                  </a:r>
                  <a:r>
                    <a:rPr lang="zh-CN" altLang="en-US" sz="1000" dirty="0" smtClean="0"/>
                    <a:t>公司</a:t>
                  </a:r>
                  <a:endParaRPr lang="zh-CN" altLang="en-US" sz="1000" dirty="0"/>
                </a:p>
              </p:txBody>
            </p:sp>
            <p:cxnSp>
              <p:nvCxnSpPr>
                <p:cNvPr id="184" name="直接连接符 183"/>
                <p:cNvCxnSpPr/>
                <p:nvPr/>
              </p:nvCxnSpPr>
              <p:spPr>
                <a:xfrm>
                  <a:off x="6228903" y="5130676"/>
                  <a:ext cx="0" cy="36004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直接连接符 184"/>
                <p:cNvCxnSpPr>
                  <a:endCxn id="183" idx="1"/>
                </p:cNvCxnSpPr>
                <p:nvPr/>
              </p:nvCxnSpPr>
              <p:spPr>
                <a:xfrm>
                  <a:off x="6228903" y="5202684"/>
                  <a:ext cx="72008" cy="5981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直接连接符 185"/>
                <p:cNvCxnSpPr/>
                <p:nvPr/>
              </p:nvCxnSpPr>
              <p:spPr>
                <a:xfrm>
                  <a:off x="6234236" y="5374134"/>
                  <a:ext cx="72008" cy="5981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组合 182"/>
              <p:cNvGrpSpPr/>
              <p:nvPr/>
            </p:nvGrpSpPr>
            <p:grpSpPr>
              <a:xfrm>
                <a:off x="6219378" y="5994772"/>
                <a:ext cx="720080" cy="360040"/>
                <a:chOff x="6228903" y="5994772"/>
                <a:chExt cx="720080" cy="360040"/>
              </a:xfrm>
            </p:grpSpPr>
            <p:sp>
              <p:nvSpPr>
                <p:cNvPr id="179" name="流程图: 可选过程 178"/>
                <p:cNvSpPr/>
                <p:nvPr/>
              </p:nvSpPr>
              <p:spPr>
                <a:xfrm>
                  <a:off x="6300911" y="6032872"/>
                  <a:ext cx="648072" cy="187449"/>
                </a:xfrm>
                <a:prstGeom prst="flowChartAlternateProcess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000" dirty="0" smtClean="0"/>
                    <a:t>B</a:t>
                  </a:r>
                  <a:r>
                    <a:rPr lang="zh-CN" altLang="en-US" sz="1000" dirty="0" smtClean="0"/>
                    <a:t>公司</a:t>
                  </a:r>
                  <a:endParaRPr lang="zh-CN" altLang="en-US" sz="1000" dirty="0"/>
                </a:p>
              </p:txBody>
            </p:sp>
            <p:cxnSp>
              <p:nvCxnSpPr>
                <p:cNvPr id="180" name="直接连接符 179"/>
                <p:cNvCxnSpPr/>
                <p:nvPr/>
              </p:nvCxnSpPr>
              <p:spPr>
                <a:xfrm>
                  <a:off x="6228903" y="5994772"/>
                  <a:ext cx="0" cy="36004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直接连接符 180"/>
                <p:cNvCxnSpPr>
                  <a:endCxn id="179" idx="1"/>
                </p:cNvCxnSpPr>
                <p:nvPr/>
              </p:nvCxnSpPr>
              <p:spPr>
                <a:xfrm>
                  <a:off x="6228903" y="6066780"/>
                  <a:ext cx="72008" cy="5981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直接连接符 181"/>
                <p:cNvCxnSpPr/>
                <p:nvPr/>
              </p:nvCxnSpPr>
              <p:spPr>
                <a:xfrm>
                  <a:off x="6234236" y="6238230"/>
                  <a:ext cx="72008" cy="5981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流程图: 可选过程 165"/>
              <p:cNvSpPr/>
              <p:nvPr/>
            </p:nvSpPr>
            <p:spPr>
              <a:xfrm>
                <a:off x="6291386" y="6903442"/>
                <a:ext cx="648072" cy="187449"/>
              </a:xfrm>
              <a:prstGeom prst="flowChartAlternateProcess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 smtClean="0"/>
                  <a:t>US</a:t>
                </a:r>
                <a:endParaRPr lang="zh-CN" altLang="en-US" sz="1000" dirty="0"/>
              </a:p>
            </p:txBody>
          </p:sp>
          <p:cxnSp>
            <p:nvCxnSpPr>
              <p:cNvPr id="167" name="直接连接符 166"/>
              <p:cNvCxnSpPr/>
              <p:nvPr/>
            </p:nvCxnSpPr>
            <p:spPr>
              <a:xfrm>
                <a:off x="6219378" y="6865342"/>
                <a:ext cx="0" cy="105459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>
                <a:endCxn id="166" idx="1"/>
              </p:cNvCxnSpPr>
              <p:nvPr/>
            </p:nvCxnSpPr>
            <p:spPr>
              <a:xfrm>
                <a:off x="6219378" y="6937350"/>
                <a:ext cx="72008" cy="5981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6224711" y="7137375"/>
                <a:ext cx="72008" cy="5981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流程图: 可选过程 169"/>
              <p:cNvSpPr/>
              <p:nvPr/>
            </p:nvSpPr>
            <p:spPr>
              <a:xfrm>
                <a:off x="6291386" y="7112992"/>
                <a:ext cx="648072" cy="187449"/>
              </a:xfrm>
              <a:prstGeom prst="flowChartAlternateProcess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 smtClean="0"/>
                  <a:t>CN</a:t>
                </a:r>
                <a:endParaRPr lang="zh-CN" altLang="en-US" sz="1000" dirty="0"/>
              </a:p>
            </p:txBody>
          </p:sp>
          <p:cxnSp>
            <p:nvCxnSpPr>
              <p:cNvPr id="171" name="直接连接符 170"/>
              <p:cNvCxnSpPr/>
              <p:nvPr/>
            </p:nvCxnSpPr>
            <p:spPr>
              <a:xfrm>
                <a:off x="6219378" y="7368257"/>
                <a:ext cx="72008" cy="5981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流程图: 可选过程 171"/>
              <p:cNvSpPr/>
              <p:nvPr/>
            </p:nvSpPr>
            <p:spPr>
              <a:xfrm>
                <a:off x="6291386" y="7334349"/>
                <a:ext cx="648072" cy="187449"/>
              </a:xfrm>
              <a:prstGeom prst="flowChartAlternateProcess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 smtClean="0"/>
                  <a:t>KR</a:t>
                </a:r>
                <a:endParaRPr lang="zh-CN" altLang="en-US" sz="1000" dirty="0"/>
              </a:p>
            </p:txBody>
          </p:sp>
          <p:cxnSp>
            <p:nvCxnSpPr>
              <p:cNvPr id="173" name="直接连接符 172"/>
              <p:cNvCxnSpPr/>
              <p:nvPr/>
            </p:nvCxnSpPr>
            <p:spPr>
              <a:xfrm>
                <a:off x="6228903" y="7597998"/>
                <a:ext cx="72008" cy="5981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流程图: 可选过程 173"/>
              <p:cNvSpPr/>
              <p:nvPr/>
            </p:nvSpPr>
            <p:spPr>
              <a:xfrm>
                <a:off x="6291386" y="7564090"/>
                <a:ext cx="648072" cy="187449"/>
              </a:xfrm>
              <a:prstGeom prst="flowChartAlternateProcess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 smtClean="0"/>
                  <a:t>EP</a:t>
                </a:r>
                <a:endParaRPr lang="zh-CN" altLang="en-US" sz="1000" dirty="0"/>
              </a:p>
            </p:txBody>
          </p:sp>
          <p:cxnSp>
            <p:nvCxnSpPr>
              <p:cNvPr id="175" name="直接连接符 174"/>
              <p:cNvCxnSpPr/>
              <p:nvPr/>
            </p:nvCxnSpPr>
            <p:spPr>
              <a:xfrm>
                <a:off x="6224711" y="7778588"/>
                <a:ext cx="72008" cy="5981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接连接符 175"/>
              <p:cNvCxnSpPr/>
              <p:nvPr/>
            </p:nvCxnSpPr>
            <p:spPr>
              <a:xfrm>
                <a:off x="5849813" y="8423994"/>
                <a:ext cx="0" cy="3960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圆角矩形 176"/>
              <p:cNvSpPr/>
              <p:nvPr/>
            </p:nvSpPr>
            <p:spPr>
              <a:xfrm>
                <a:off x="5959921" y="8496002"/>
                <a:ext cx="1080120" cy="216024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200" dirty="0" smtClean="0">
                    <a:latin typeface="微软雅黑" pitchFamily="34" charset="-122"/>
                    <a:ea typeface="微软雅黑" pitchFamily="34" charset="-122"/>
                  </a:rPr>
                  <a:t>按需分</a:t>
                </a:r>
                <a:endParaRPr lang="zh-CN" altLang="en-US" sz="12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178" name="直接连接符 177"/>
              <p:cNvCxnSpPr>
                <a:endCxn id="177" idx="1"/>
              </p:cNvCxnSpPr>
              <p:nvPr/>
            </p:nvCxnSpPr>
            <p:spPr>
              <a:xfrm>
                <a:off x="5859338" y="8568010"/>
                <a:ext cx="100583" cy="360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96"/>
            <p:cNvGrpSpPr/>
            <p:nvPr/>
          </p:nvGrpSpPr>
          <p:grpSpPr>
            <a:xfrm>
              <a:off x="355489" y="4454029"/>
              <a:ext cx="1944216" cy="3744416"/>
              <a:chOff x="180231" y="4410596"/>
              <a:chExt cx="1944216" cy="3744416"/>
            </a:xfrm>
          </p:grpSpPr>
          <p:sp>
            <p:nvSpPr>
              <p:cNvPr id="46" name="流程图: 联系 45"/>
              <p:cNvSpPr>
                <a:spLocks noChangeAspect="1"/>
              </p:cNvSpPr>
              <p:nvPr/>
            </p:nvSpPr>
            <p:spPr>
              <a:xfrm>
                <a:off x="1155039" y="567057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180231" y="4410596"/>
                <a:ext cx="1944216" cy="37444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流程图: 联系 47"/>
              <p:cNvSpPr/>
              <p:nvPr/>
            </p:nvSpPr>
            <p:spPr>
              <a:xfrm>
                <a:off x="666285" y="4909851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流程图: 联系 48"/>
              <p:cNvSpPr/>
              <p:nvPr/>
            </p:nvSpPr>
            <p:spPr>
              <a:xfrm>
                <a:off x="1071330" y="4826642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流程图: 联系 49"/>
              <p:cNvSpPr/>
              <p:nvPr/>
            </p:nvSpPr>
            <p:spPr>
              <a:xfrm>
                <a:off x="585276" y="5325898"/>
                <a:ext cx="162018" cy="16641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流程图: 联系 50"/>
              <p:cNvSpPr/>
              <p:nvPr/>
            </p:nvSpPr>
            <p:spPr>
              <a:xfrm>
                <a:off x="585276" y="5825153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流程图: 联系 51"/>
              <p:cNvSpPr/>
              <p:nvPr/>
            </p:nvSpPr>
            <p:spPr>
              <a:xfrm>
                <a:off x="1557384" y="5159479"/>
                <a:ext cx="162018" cy="16641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流程图: 联系 52"/>
              <p:cNvSpPr/>
              <p:nvPr/>
            </p:nvSpPr>
            <p:spPr>
              <a:xfrm>
                <a:off x="861687" y="6282804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流程图: 联系 53"/>
              <p:cNvSpPr/>
              <p:nvPr/>
            </p:nvSpPr>
            <p:spPr>
              <a:xfrm>
                <a:off x="1152339" y="5991572"/>
                <a:ext cx="162018" cy="16641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流程图: 联系 54"/>
              <p:cNvSpPr/>
              <p:nvPr/>
            </p:nvSpPr>
            <p:spPr>
              <a:xfrm>
                <a:off x="1395366" y="7489338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流程图: 联系 55"/>
              <p:cNvSpPr/>
              <p:nvPr/>
            </p:nvSpPr>
            <p:spPr>
              <a:xfrm>
                <a:off x="1557384" y="6407618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流程图: 联系 56"/>
              <p:cNvSpPr/>
              <p:nvPr/>
            </p:nvSpPr>
            <p:spPr>
              <a:xfrm>
                <a:off x="504267" y="6657246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流程图: 联系 57"/>
              <p:cNvSpPr/>
              <p:nvPr/>
            </p:nvSpPr>
            <p:spPr>
              <a:xfrm>
                <a:off x="1352085" y="5614278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流程图: 联系 58"/>
              <p:cNvSpPr/>
              <p:nvPr/>
            </p:nvSpPr>
            <p:spPr>
              <a:xfrm>
                <a:off x="1395366" y="6823664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流程图: 联系 59"/>
              <p:cNvSpPr/>
              <p:nvPr/>
            </p:nvSpPr>
            <p:spPr>
              <a:xfrm>
                <a:off x="990321" y="7052490"/>
                <a:ext cx="162018" cy="16641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流程图: 联系 60"/>
              <p:cNvSpPr/>
              <p:nvPr/>
            </p:nvSpPr>
            <p:spPr>
              <a:xfrm>
                <a:off x="342249" y="6157990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流程图: 联系 61"/>
              <p:cNvSpPr/>
              <p:nvPr/>
            </p:nvSpPr>
            <p:spPr>
              <a:xfrm>
                <a:off x="1719402" y="5991572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流程图: 联系 62"/>
              <p:cNvSpPr/>
              <p:nvPr/>
            </p:nvSpPr>
            <p:spPr>
              <a:xfrm>
                <a:off x="585276" y="7073292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流程图: 联系 63"/>
              <p:cNvSpPr/>
              <p:nvPr/>
            </p:nvSpPr>
            <p:spPr>
              <a:xfrm>
                <a:off x="666285" y="7489338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流程图: 联系 64"/>
              <p:cNvSpPr/>
              <p:nvPr/>
            </p:nvSpPr>
            <p:spPr>
              <a:xfrm>
                <a:off x="1071330" y="7738966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流程图: 联系 65"/>
              <p:cNvSpPr/>
              <p:nvPr/>
            </p:nvSpPr>
            <p:spPr>
              <a:xfrm>
                <a:off x="1638393" y="7156501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流程图: 联系 66"/>
              <p:cNvSpPr/>
              <p:nvPr/>
            </p:nvSpPr>
            <p:spPr>
              <a:xfrm>
                <a:off x="1044327" y="5274692"/>
                <a:ext cx="162018" cy="166418"/>
              </a:xfrm>
              <a:prstGeom prst="flowChartConnector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流程图: 联系 67"/>
              <p:cNvSpPr>
                <a:spLocks noChangeAspect="1"/>
              </p:cNvSpPr>
              <p:nvPr/>
            </p:nvSpPr>
            <p:spPr>
              <a:xfrm>
                <a:off x="1118958" y="4531371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流程图: 联系 68"/>
              <p:cNvSpPr>
                <a:spLocks noChangeAspect="1"/>
              </p:cNvSpPr>
              <p:nvPr/>
            </p:nvSpPr>
            <p:spPr>
              <a:xfrm>
                <a:off x="1371063" y="459045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流程图: 联系 69"/>
              <p:cNvSpPr>
                <a:spLocks noChangeAspect="1"/>
              </p:cNvSpPr>
              <p:nvPr/>
            </p:nvSpPr>
            <p:spPr>
              <a:xfrm>
                <a:off x="972319" y="469862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流程图: 联系 70"/>
              <p:cNvSpPr>
                <a:spLocks noChangeAspect="1"/>
              </p:cNvSpPr>
              <p:nvPr/>
            </p:nvSpPr>
            <p:spPr>
              <a:xfrm>
                <a:off x="1260351" y="469862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流程图: 联系 71"/>
              <p:cNvSpPr>
                <a:spLocks noChangeAspect="1"/>
              </p:cNvSpPr>
              <p:nvPr/>
            </p:nvSpPr>
            <p:spPr>
              <a:xfrm>
                <a:off x="1728558" y="5140971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流程图: 联系 72"/>
              <p:cNvSpPr>
                <a:spLocks noChangeAspect="1"/>
              </p:cNvSpPr>
              <p:nvPr/>
            </p:nvSpPr>
            <p:spPr>
              <a:xfrm>
                <a:off x="828303" y="459045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流程图: 联系 73"/>
              <p:cNvSpPr>
                <a:spLocks noChangeAspect="1"/>
              </p:cNvSpPr>
              <p:nvPr/>
            </p:nvSpPr>
            <p:spPr>
              <a:xfrm>
                <a:off x="468263" y="505866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流程图: 联系 74"/>
              <p:cNvSpPr>
                <a:spLocks noChangeAspect="1"/>
              </p:cNvSpPr>
              <p:nvPr/>
            </p:nvSpPr>
            <p:spPr>
              <a:xfrm>
                <a:off x="1412751" y="485102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流程图: 联系 75"/>
              <p:cNvSpPr>
                <a:spLocks noChangeAspect="1"/>
              </p:cNvSpPr>
              <p:nvPr/>
            </p:nvSpPr>
            <p:spPr>
              <a:xfrm>
                <a:off x="1587087" y="48426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流程图: 联系 76"/>
              <p:cNvSpPr>
                <a:spLocks noChangeAspect="1"/>
              </p:cNvSpPr>
              <p:nvPr/>
            </p:nvSpPr>
            <p:spPr>
              <a:xfrm>
                <a:off x="1299055" y="500342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流程图: 联系 77"/>
              <p:cNvSpPr>
                <a:spLocks noChangeAspect="1"/>
              </p:cNvSpPr>
              <p:nvPr/>
            </p:nvSpPr>
            <p:spPr>
              <a:xfrm>
                <a:off x="684287" y="477063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流程图: 联系 78"/>
              <p:cNvSpPr>
                <a:spLocks noChangeAspect="1"/>
              </p:cNvSpPr>
              <p:nvPr/>
            </p:nvSpPr>
            <p:spPr>
              <a:xfrm>
                <a:off x="900311" y="491465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流程图: 联系 79"/>
              <p:cNvSpPr>
                <a:spLocks noChangeAspect="1"/>
              </p:cNvSpPr>
              <p:nvPr/>
            </p:nvSpPr>
            <p:spPr>
              <a:xfrm>
                <a:off x="684287" y="513067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流程图: 联系 80"/>
              <p:cNvSpPr>
                <a:spLocks noChangeAspect="1"/>
              </p:cNvSpPr>
              <p:nvPr/>
            </p:nvSpPr>
            <p:spPr>
              <a:xfrm>
                <a:off x="939015" y="515582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流程图: 联系 81"/>
              <p:cNvSpPr>
                <a:spLocks noChangeAspect="1"/>
              </p:cNvSpPr>
              <p:nvPr/>
            </p:nvSpPr>
            <p:spPr>
              <a:xfrm>
                <a:off x="1188343" y="515582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流程图: 联系 82"/>
              <p:cNvSpPr>
                <a:spLocks noChangeAspect="1"/>
              </p:cNvSpPr>
              <p:nvPr/>
            </p:nvSpPr>
            <p:spPr>
              <a:xfrm>
                <a:off x="1451455" y="505866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流程图: 联系 83"/>
              <p:cNvSpPr>
                <a:spLocks noChangeAspect="1"/>
              </p:cNvSpPr>
              <p:nvPr/>
            </p:nvSpPr>
            <p:spPr>
              <a:xfrm>
                <a:off x="1451455" y="531053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流程图: 联系 84"/>
              <p:cNvSpPr>
                <a:spLocks noChangeAspect="1"/>
              </p:cNvSpPr>
              <p:nvPr/>
            </p:nvSpPr>
            <p:spPr>
              <a:xfrm>
                <a:off x="1803111" y="531053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流程图: 联系 85"/>
              <p:cNvSpPr>
                <a:spLocks noChangeAspect="1"/>
              </p:cNvSpPr>
              <p:nvPr/>
            </p:nvSpPr>
            <p:spPr>
              <a:xfrm>
                <a:off x="1764407" y="549071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流程图: 联系 86"/>
              <p:cNvSpPr>
                <a:spLocks noChangeAspect="1"/>
              </p:cNvSpPr>
              <p:nvPr/>
            </p:nvSpPr>
            <p:spPr>
              <a:xfrm>
                <a:off x="396255" y="527469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流程图: 联系 87"/>
              <p:cNvSpPr>
                <a:spLocks noChangeAspect="1"/>
              </p:cNvSpPr>
              <p:nvPr/>
            </p:nvSpPr>
            <p:spPr>
              <a:xfrm>
                <a:off x="396255" y="549071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流程图: 联系 88"/>
              <p:cNvSpPr>
                <a:spLocks noChangeAspect="1"/>
              </p:cNvSpPr>
              <p:nvPr/>
            </p:nvSpPr>
            <p:spPr>
              <a:xfrm>
                <a:off x="324247" y="567057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流程图: 联系 89"/>
              <p:cNvSpPr>
                <a:spLocks noChangeAspect="1"/>
              </p:cNvSpPr>
              <p:nvPr/>
            </p:nvSpPr>
            <p:spPr>
              <a:xfrm>
                <a:off x="828303" y="5346700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流程图: 联系 90"/>
              <p:cNvSpPr>
                <a:spLocks noChangeAspect="1"/>
              </p:cNvSpPr>
              <p:nvPr/>
            </p:nvSpPr>
            <p:spPr>
              <a:xfrm>
                <a:off x="612279" y="5598569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流程图: 联系 91"/>
              <p:cNvSpPr>
                <a:spLocks noChangeAspect="1"/>
              </p:cNvSpPr>
              <p:nvPr/>
            </p:nvSpPr>
            <p:spPr>
              <a:xfrm>
                <a:off x="828303" y="556272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流程图: 联系 92"/>
              <p:cNvSpPr>
                <a:spLocks noChangeAspect="1"/>
              </p:cNvSpPr>
              <p:nvPr/>
            </p:nvSpPr>
            <p:spPr>
              <a:xfrm>
                <a:off x="1044327" y="5526561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流程图: 联系 93"/>
              <p:cNvSpPr>
                <a:spLocks noChangeAspect="1"/>
              </p:cNvSpPr>
              <p:nvPr/>
            </p:nvSpPr>
            <p:spPr>
              <a:xfrm>
                <a:off x="1548383" y="549071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流程图: 联系 94"/>
              <p:cNvSpPr>
                <a:spLocks noChangeAspect="1"/>
              </p:cNvSpPr>
              <p:nvPr/>
            </p:nvSpPr>
            <p:spPr>
              <a:xfrm>
                <a:off x="1875119" y="563473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流程图: 联系 95"/>
              <p:cNvSpPr>
                <a:spLocks noChangeAspect="1"/>
              </p:cNvSpPr>
              <p:nvPr/>
            </p:nvSpPr>
            <p:spPr>
              <a:xfrm>
                <a:off x="1260351" y="5382545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流程图: 联系 96"/>
              <p:cNvSpPr>
                <a:spLocks noChangeAspect="1"/>
              </p:cNvSpPr>
              <p:nvPr/>
            </p:nvSpPr>
            <p:spPr>
              <a:xfrm>
                <a:off x="1587087" y="5742585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流程图: 联系 97"/>
              <p:cNvSpPr>
                <a:spLocks noChangeAspect="1"/>
              </p:cNvSpPr>
              <p:nvPr/>
            </p:nvSpPr>
            <p:spPr>
              <a:xfrm>
                <a:off x="1875119" y="5814593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9" name="流程图: 联系 98"/>
              <p:cNvSpPr>
                <a:spLocks noChangeAspect="1"/>
              </p:cNvSpPr>
              <p:nvPr/>
            </p:nvSpPr>
            <p:spPr>
              <a:xfrm>
                <a:off x="828303" y="5778748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流程图: 联系 99"/>
              <p:cNvSpPr>
                <a:spLocks noChangeAspect="1"/>
              </p:cNvSpPr>
              <p:nvPr/>
            </p:nvSpPr>
            <p:spPr>
              <a:xfrm>
                <a:off x="252239" y="5886601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流程图: 联系 100"/>
              <p:cNvSpPr>
                <a:spLocks noChangeAspect="1"/>
              </p:cNvSpPr>
              <p:nvPr/>
            </p:nvSpPr>
            <p:spPr>
              <a:xfrm>
                <a:off x="396255" y="5886601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流程图: 联系 101"/>
              <p:cNvSpPr>
                <a:spLocks noChangeAspect="1"/>
              </p:cNvSpPr>
              <p:nvPr/>
            </p:nvSpPr>
            <p:spPr>
              <a:xfrm>
                <a:off x="468263" y="5706740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流程图: 联系 102"/>
              <p:cNvSpPr>
                <a:spLocks noChangeAspect="1"/>
              </p:cNvSpPr>
              <p:nvPr/>
            </p:nvSpPr>
            <p:spPr>
              <a:xfrm>
                <a:off x="252239" y="6102625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流程图: 联系 103"/>
              <p:cNvSpPr>
                <a:spLocks noChangeAspect="1"/>
              </p:cNvSpPr>
              <p:nvPr/>
            </p:nvSpPr>
            <p:spPr>
              <a:xfrm>
                <a:off x="867007" y="5958609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流程图: 联系 104"/>
              <p:cNvSpPr>
                <a:spLocks noChangeAspect="1"/>
              </p:cNvSpPr>
              <p:nvPr/>
            </p:nvSpPr>
            <p:spPr>
              <a:xfrm>
                <a:off x="612279" y="603061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流程图: 联系 105"/>
              <p:cNvSpPr>
                <a:spLocks noChangeAspect="1"/>
              </p:cNvSpPr>
              <p:nvPr/>
            </p:nvSpPr>
            <p:spPr>
              <a:xfrm>
                <a:off x="764679" y="618301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流程图: 联系 106"/>
              <p:cNvSpPr>
                <a:spLocks noChangeAspect="1"/>
              </p:cNvSpPr>
              <p:nvPr/>
            </p:nvSpPr>
            <p:spPr>
              <a:xfrm>
                <a:off x="1044327" y="621079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流程图: 联系 107"/>
              <p:cNvSpPr>
                <a:spLocks noChangeAspect="1"/>
              </p:cNvSpPr>
              <p:nvPr/>
            </p:nvSpPr>
            <p:spPr>
              <a:xfrm>
                <a:off x="1069479" y="648781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流程图: 联系 108"/>
              <p:cNvSpPr>
                <a:spLocks noChangeAspect="1"/>
              </p:cNvSpPr>
              <p:nvPr/>
            </p:nvSpPr>
            <p:spPr>
              <a:xfrm>
                <a:off x="1221879" y="6640217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流程图: 联系 109"/>
              <p:cNvSpPr>
                <a:spLocks noChangeAspect="1"/>
              </p:cNvSpPr>
              <p:nvPr/>
            </p:nvSpPr>
            <p:spPr>
              <a:xfrm>
                <a:off x="1764407" y="657083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流程图: 联系 110"/>
              <p:cNvSpPr>
                <a:spLocks noChangeAspect="1"/>
              </p:cNvSpPr>
              <p:nvPr/>
            </p:nvSpPr>
            <p:spPr>
              <a:xfrm>
                <a:off x="1908423" y="657083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流程图: 联系 111"/>
              <p:cNvSpPr>
                <a:spLocks noChangeAspect="1"/>
              </p:cNvSpPr>
              <p:nvPr/>
            </p:nvSpPr>
            <p:spPr>
              <a:xfrm>
                <a:off x="1548383" y="707489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3" name="流程图: 联系 112"/>
              <p:cNvSpPr>
                <a:spLocks noChangeAspect="1"/>
              </p:cNvSpPr>
              <p:nvPr/>
            </p:nvSpPr>
            <p:spPr>
              <a:xfrm>
                <a:off x="252239" y="63548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4" name="流程图: 联系 113"/>
              <p:cNvSpPr>
                <a:spLocks noChangeAspect="1"/>
              </p:cNvSpPr>
              <p:nvPr/>
            </p:nvSpPr>
            <p:spPr>
              <a:xfrm>
                <a:off x="404639" y="65072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5" name="流程图: 联系 114"/>
              <p:cNvSpPr>
                <a:spLocks noChangeAspect="1"/>
              </p:cNvSpPr>
              <p:nvPr/>
            </p:nvSpPr>
            <p:spPr>
              <a:xfrm>
                <a:off x="324247" y="700288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流程图: 联系 115"/>
              <p:cNvSpPr>
                <a:spLocks noChangeAspect="1"/>
              </p:cNvSpPr>
              <p:nvPr/>
            </p:nvSpPr>
            <p:spPr>
              <a:xfrm>
                <a:off x="709439" y="68120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流程图: 联系 116"/>
              <p:cNvSpPr>
                <a:spLocks noChangeAspect="1"/>
              </p:cNvSpPr>
              <p:nvPr/>
            </p:nvSpPr>
            <p:spPr>
              <a:xfrm>
                <a:off x="861839" y="69644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8" name="流程图: 联系 117"/>
              <p:cNvSpPr>
                <a:spLocks noChangeAspect="1"/>
              </p:cNvSpPr>
              <p:nvPr/>
            </p:nvSpPr>
            <p:spPr>
              <a:xfrm>
                <a:off x="396255" y="729091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9" name="流程图: 联系 118"/>
              <p:cNvSpPr>
                <a:spLocks noChangeAspect="1"/>
              </p:cNvSpPr>
              <p:nvPr/>
            </p:nvSpPr>
            <p:spPr>
              <a:xfrm>
                <a:off x="1166639" y="72692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流程图: 联系 119"/>
              <p:cNvSpPr>
                <a:spLocks noChangeAspect="1"/>
              </p:cNvSpPr>
              <p:nvPr/>
            </p:nvSpPr>
            <p:spPr>
              <a:xfrm>
                <a:off x="1319039" y="74216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1" name="流程图: 联系 120"/>
              <p:cNvSpPr>
                <a:spLocks noChangeAspect="1"/>
              </p:cNvSpPr>
              <p:nvPr/>
            </p:nvSpPr>
            <p:spPr>
              <a:xfrm>
                <a:off x="1548383" y="765095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流程图: 联系 121"/>
              <p:cNvSpPr>
                <a:spLocks noChangeAspect="1"/>
              </p:cNvSpPr>
              <p:nvPr/>
            </p:nvSpPr>
            <p:spPr>
              <a:xfrm>
                <a:off x="612279" y="63548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3" name="流程图: 联系 122"/>
              <p:cNvSpPr>
                <a:spLocks noChangeAspect="1"/>
              </p:cNvSpPr>
              <p:nvPr/>
            </p:nvSpPr>
            <p:spPr>
              <a:xfrm>
                <a:off x="764679" y="65072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4" name="流程图: 联系 123"/>
              <p:cNvSpPr>
                <a:spLocks noChangeAspect="1"/>
              </p:cNvSpPr>
              <p:nvPr/>
            </p:nvSpPr>
            <p:spPr>
              <a:xfrm>
                <a:off x="917079" y="66596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5" name="流程图: 联系 124"/>
              <p:cNvSpPr>
                <a:spLocks noChangeAspect="1"/>
              </p:cNvSpPr>
              <p:nvPr/>
            </p:nvSpPr>
            <p:spPr>
              <a:xfrm>
                <a:off x="1069479" y="68120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6" name="流程图: 联系 125"/>
              <p:cNvSpPr>
                <a:spLocks noChangeAspect="1"/>
              </p:cNvSpPr>
              <p:nvPr/>
            </p:nvSpPr>
            <p:spPr>
              <a:xfrm>
                <a:off x="1221879" y="69644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7" name="流程图: 联系 126"/>
              <p:cNvSpPr>
                <a:spLocks noChangeAspect="1"/>
              </p:cNvSpPr>
              <p:nvPr/>
            </p:nvSpPr>
            <p:spPr>
              <a:xfrm>
                <a:off x="1374279" y="71168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8" name="流程图: 联系 127"/>
              <p:cNvSpPr>
                <a:spLocks noChangeAspect="1"/>
              </p:cNvSpPr>
              <p:nvPr/>
            </p:nvSpPr>
            <p:spPr>
              <a:xfrm>
                <a:off x="1526679" y="726921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9" name="流程图: 联系 128"/>
              <p:cNvSpPr>
                <a:spLocks noChangeAspect="1"/>
              </p:cNvSpPr>
              <p:nvPr/>
            </p:nvSpPr>
            <p:spPr>
              <a:xfrm>
                <a:off x="252239" y="66428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0" name="流程图: 联系 129"/>
              <p:cNvSpPr>
                <a:spLocks noChangeAspect="1"/>
              </p:cNvSpPr>
              <p:nvPr/>
            </p:nvSpPr>
            <p:spPr>
              <a:xfrm>
                <a:off x="404639" y="67952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1" name="流程图: 联系 130"/>
              <p:cNvSpPr>
                <a:spLocks noChangeAspect="1"/>
              </p:cNvSpPr>
              <p:nvPr/>
            </p:nvSpPr>
            <p:spPr>
              <a:xfrm>
                <a:off x="557039" y="69476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2" name="流程图: 联系 131"/>
              <p:cNvSpPr>
                <a:spLocks noChangeAspect="1"/>
              </p:cNvSpPr>
              <p:nvPr/>
            </p:nvSpPr>
            <p:spPr>
              <a:xfrm>
                <a:off x="540271" y="743493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3" name="流程图: 联系 132"/>
              <p:cNvSpPr>
                <a:spLocks noChangeAspect="1"/>
              </p:cNvSpPr>
              <p:nvPr/>
            </p:nvSpPr>
            <p:spPr>
              <a:xfrm>
                <a:off x="861839" y="72524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4" name="流程图: 联系 133"/>
              <p:cNvSpPr>
                <a:spLocks noChangeAspect="1"/>
              </p:cNvSpPr>
              <p:nvPr/>
            </p:nvSpPr>
            <p:spPr>
              <a:xfrm>
                <a:off x="1014239" y="74048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5" name="流程图: 联系 134"/>
              <p:cNvSpPr>
                <a:spLocks noChangeAspect="1"/>
              </p:cNvSpPr>
              <p:nvPr/>
            </p:nvSpPr>
            <p:spPr>
              <a:xfrm>
                <a:off x="1166639" y="75572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" name="流程图: 联系 135"/>
              <p:cNvSpPr>
                <a:spLocks noChangeAspect="1"/>
              </p:cNvSpPr>
              <p:nvPr/>
            </p:nvSpPr>
            <p:spPr>
              <a:xfrm>
                <a:off x="1319039" y="770964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7" name="流程图: 联系 136"/>
              <p:cNvSpPr>
                <a:spLocks noChangeAspect="1"/>
              </p:cNvSpPr>
              <p:nvPr/>
            </p:nvSpPr>
            <p:spPr>
              <a:xfrm>
                <a:off x="756295" y="772296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8" name="流程图: 联系 137"/>
              <p:cNvSpPr>
                <a:spLocks noChangeAspect="1"/>
              </p:cNvSpPr>
              <p:nvPr/>
            </p:nvSpPr>
            <p:spPr>
              <a:xfrm>
                <a:off x="908695" y="787536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9" name="流程图: 联系 138"/>
              <p:cNvSpPr>
                <a:spLocks noChangeAspect="1"/>
              </p:cNvSpPr>
              <p:nvPr/>
            </p:nvSpPr>
            <p:spPr>
              <a:xfrm>
                <a:off x="1083031" y="7974833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流程图: 联系 139"/>
              <p:cNvSpPr>
                <a:spLocks noChangeAspect="1"/>
              </p:cNvSpPr>
              <p:nvPr/>
            </p:nvSpPr>
            <p:spPr>
              <a:xfrm>
                <a:off x="1196727" y="636319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1" name="流程图: 联系 140"/>
              <p:cNvSpPr>
                <a:spLocks noChangeAspect="1"/>
              </p:cNvSpPr>
              <p:nvPr/>
            </p:nvSpPr>
            <p:spPr>
              <a:xfrm>
                <a:off x="1349127" y="651559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2" name="流程图: 联系 141"/>
              <p:cNvSpPr>
                <a:spLocks noChangeAspect="1"/>
              </p:cNvSpPr>
              <p:nvPr/>
            </p:nvSpPr>
            <p:spPr>
              <a:xfrm>
                <a:off x="1501527" y="666799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" name="流程图: 联系 142"/>
              <p:cNvSpPr>
                <a:spLocks noChangeAspect="1"/>
              </p:cNvSpPr>
              <p:nvPr/>
            </p:nvSpPr>
            <p:spPr>
              <a:xfrm>
                <a:off x="1653927" y="682039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4" name="流程图: 联系 143"/>
              <p:cNvSpPr>
                <a:spLocks noChangeAspect="1"/>
              </p:cNvSpPr>
              <p:nvPr/>
            </p:nvSpPr>
            <p:spPr>
              <a:xfrm>
                <a:off x="1806327" y="697279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流程图: 联系 144"/>
              <p:cNvSpPr>
                <a:spLocks noChangeAspect="1"/>
              </p:cNvSpPr>
              <p:nvPr/>
            </p:nvSpPr>
            <p:spPr>
              <a:xfrm>
                <a:off x="1692399" y="7434932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流程图: 联系 145"/>
              <p:cNvSpPr>
                <a:spLocks noChangeAspect="1"/>
              </p:cNvSpPr>
              <p:nvPr/>
            </p:nvSpPr>
            <p:spPr>
              <a:xfrm>
                <a:off x="1404367" y="621079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7" name="流程图: 联系 146"/>
              <p:cNvSpPr>
                <a:spLocks noChangeAspect="1"/>
              </p:cNvSpPr>
              <p:nvPr/>
            </p:nvSpPr>
            <p:spPr>
              <a:xfrm>
                <a:off x="1587087" y="6246641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8" name="流程图: 联系 147"/>
              <p:cNvSpPr>
                <a:spLocks noChangeAspect="1"/>
              </p:cNvSpPr>
              <p:nvPr/>
            </p:nvSpPr>
            <p:spPr>
              <a:xfrm>
                <a:off x="1875119" y="6282804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9" name="流程图: 联系 148"/>
              <p:cNvSpPr>
                <a:spLocks noChangeAspect="1"/>
              </p:cNvSpPr>
              <p:nvPr/>
            </p:nvSpPr>
            <p:spPr>
              <a:xfrm>
                <a:off x="1044327" y="585075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0" name="流程图: 联系 149"/>
              <p:cNvSpPr>
                <a:spLocks noChangeAspect="1"/>
              </p:cNvSpPr>
              <p:nvPr/>
            </p:nvSpPr>
            <p:spPr>
              <a:xfrm>
                <a:off x="1299055" y="5850756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1" name="流程图: 联系 150"/>
              <p:cNvSpPr>
                <a:spLocks noChangeAspect="1"/>
              </p:cNvSpPr>
              <p:nvPr/>
            </p:nvSpPr>
            <p:spPr>
              <a:xfrm>
                <a:off x="1260351" y="7902825"/>
                <a:ext cx="105312" cy="108171"/>
              </a:xfrm>
              <a:prstGeom prst="flowChartConnector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流程图: 联系 27"/>
            <p:cNvSpPr/>
            <p:nvPr/>
          </p:nvSpPr>
          <p:spPr>
            <a:xfrm>
              <a:off x="1669282" y="8877321"/>
              <a:ext cx="162018" cy="166418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流程图: 联系 28"/>
            <p:cNvSpPr/>
            <p:nvPr/>
          </p:nvSpPr>
          <p:spPr>
            <a:xfrm>
              <a:off x="643521" y="8855741"/>
              <a:ext cx="162018" cy="166418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流程图: 联系 29"/>
            <p:cNvSpPr/>
            <p:nvPr/>
          </p:nvSpPr>
          <p:spPr>
            <a:xfrm>
              <a:off x="1078899" y="8855741"/>
              <a:ext cx="162018" cy="166418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流程图: 联系 33"/>
            <p:cNvSpPr/>
            <p:nvPr/>
          </p:nvSpPr>
          <p:spPr>
            <a:xfrm>
              <a:off x="651043" y="9209608"/>
              <a:ext cx="162018" cy="166418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流程图: 联系 34"/>
            <p:cNvSpPr/>
            <p:nvPr/>
          </p:nvSpPr>
          <p:spPr>
            <a:xfrm>
              <a:off x="1662299" y="9209608"/>
              <a:ext cx="162018" cy="166418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流程图: 联系 35"/>
            <p:cNvSpPr/>
            <p:nvPr/>
          </p:nvSpPr>
          <p:spPr>
            <a:xfrm>
              <a:off x="649995" y="9589538"/>
              <a:ext cx="162018" cy="166418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流程图: 联系 36"/>
            <p:cNvSpPr/>
            <p:nvPr/>
          </p:nvSpPr>
          <p:spPr>
            <a:xfrm>
              <a:off x="1668016" y="9589538"/>
              <a:ext cx="162018" cy="166418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流程图: 联系 37"/>
            <p:cNvSpPr/>
            <p:nvPr/>
          </p:nvSpPr>
          <p:spPr>
            <a:xfrm>
              <a:off x="1088027" y="9578922"/>
              <a:ext cx="162018" cy="166418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 </a:t>
              </a:r>
              <a:endParaRPr lang="zh-CN" altLang="en-US" dirty="0"/>
            </a:p>
          </p:txBody>
        </p:sp>
        <p:sp>
          <p:nvSpPr>
            <p:cNvPr id="39" name="流程图: 联系 38"/>
            <p:cNvSpPr/>
            <p:nvPr/>
          </p:nvSpPr>
          <p:spPr>
            <a:xfrm>
              <a:off x="1083091" y="9209608"/>
              <a:ext cx="162018" cy="166418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0" name="直接箭头连接符 39"/>
            <p:cNvCxnSpPr>
              <a:stCxn id="50" idx="4"/>
            </p:cNvCxnSpPr>
            <p:nvPr/>
          </p:nvCxnSpPr>
          <p:spPr>
            <a:xfrm>
              <a:off x="841543" y="5535749"/>
              <a:ext cx="2106234" cy="93450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60" idx="1"/>
            </p:cNvCxnSpPr>
            <p:nvPr/>
          </p:nvCxnSpPr>
          <p:spPr>
            <a:xfrm flipV="1">
              <a:off x="1189306" y="6366244"/>
              <a:ext cx="1758471" cy="75405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五边形 41"/>
            <p:cNvSpPr/>
            <p:nvPr/>
          </p:nvSpPr>
          <p:spPr>
            <a:xfrm>
              <a:off x="2352663" y="5763890"/>
              <a:ext cx="936104" cy="936104"/>
            </a:xfrm>
            <a:prstGeom prst="homePlate">
              <a:avLst>
                <a:gd name="adj" fmla="val 2150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 smtClean="0">
                  <a:latin typeface="微软雅黑" pitchFamily="34" charset="-122"/>
                  <a:ea typeface="微软雅黑" pitchFamily="34" charset="-122"/>
                </a:rPr>
                <a:t>自动导入</a:t>
              </a:r>
              <a:r>
                <a:rPr lang="en-US" altLang="zh-CN" sz="900" dirty="0" smtClean="0">
                  <a:latin typeface="微软雅黑" pitchFamily="34" charset="-122"/>
                  <a:ea typeface="微软雅黑" pitchFamily="34" charset="-122"/>
                </a:rPr>
                <a:t>Patentics</a:t>
              </a:r>
            </a:p>
            <a:p>
              <a:pPr algn="ctr"/>
              <a:r>
                <a:rPr lang="zh-CN" altLang="en-US" sz="900" dirty="0" smtClean="0">
                  <a:latin typeface="微软雅黑" pitchFamily="34" charset="-122"/>
                  <a:ea typeface="微软雅黑" pitchFamily="34" charset="-122"/>
                </a:rPr>
                <a:t>专利簇</a:t>
              </a:r>
              <a:endParaRPr lang="zh-CN" altLang="en-US" sz="9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485788" y="3826529"/>
              <a:ext cx="1971770" cy="61310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数以千万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计</a:t>
              </a:r>
              <a:endParaRPr lang="en-US" altLang="zh-CN" sz="1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专利</a:t>
              </a:r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海洋</a:t>
              </a:r>
              <a:endParaRPr lang="zh-CN" altLang="en-US" sz="1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4" name="流程图: 联系 43"/>
            <p:cNvSpPr>
              <a:spLocks noChangeAspect="1"/>
            </p:cNvSpPr>
            <p:nvPr/>
          </p:nvSpPr>
          <p:spPr>
            <a:xfrm>
              <a:off x="1091952" y="7693248"/>
              <a:ext cx="105312" cy="108171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标注 44"/>
            <p:cNvSpPr/>
            <p:nvPr/>
          </p:nvSpPr>
          <p:spPr>
            <a:xfrm>
              <a:off x="4140671" y="8620968"/>
              <a:ext cx="648072" cy="216024"/>
            </a:xfrm>
            <a:prstGeom prst="wedgeRectCallout">
              <a:avLst>
                <a:gd name="adj1" fmla="val -76683"/>
                <a:gd name="adj2" fmla="val -363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zh-CN" altLang="en-US" sz="1050" b="1" dirty="0" smtClean="0">
                  <a:solidFill>
                    <a:srgbClr val="FFFF00"/>
                  </a:solidFill>
                  <a:latin typeface="微软雅黑" pitchFamily="34" charset="-122"/>
                  <a:ea typeface="微软雅黑" pitchFamily="34" charset="-122"/>
                </a:rPr>
                <a:t>簇专利</a:t>
              </a:r>
              <a:endParaRPr lang="zh-CN" altLang="en-US" sz="1050" b="1" dirty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6255" y="533400"/>
            <a:ext cx="6035040" cy="8778240"/>
            <a:chOff x="396255" y="937320"/>
            <a:chExt cx="6773316" cy="9004938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9256" y="937320"/>
              <a:ext cx="6762750" cy="4248150"/>
            </a:xfrm>
            <a:prstGeom prst="rect">
              <a:avLst/>
            </a:prstGeom>
            <a:ln w="22225">
              <a:solidFill>
                <a:srgbClr val="00B0F0"/>
              </a:solidFill>
            </a:ln>
          </p:spPr>
        </p:pic>
        <p:sp>
          <p:nvSpPr>
            <p:cNvPr id="4" name="矩形标注 3"/>
            <p:cNvSpPr/>
            <p:nvPr/>
          </p:nvSpPr>
          <p:spPr>
            <a:xfrm>
              <a:off x="2700511" y="1435026"/>
              <a:ext cx="3313316" cy="864097"/>
            </a:xfrm>
            <a:prstGeom prst="wedgeRectCallout">
              <a:avLst>
                <a:gd name="adj1" fmla="val -79026"/>
                <a:gd name="adj2" fmla="val -77853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检索：</a:t>
              </a:r>
              <a:r>
                <a:rPr lang="en-US" altLang="zh-CN" sz="1200" dirty="0" err="1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ann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en-US" altLang="zh-CN" sz="1200" dirty="0" err="1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huawei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and g/ref-d and top/10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，含义：华为美国授权专利被引用最多的前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篇。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9256" y="5646998"/>
              <a:ext cx="3114675" cy="1800225"/>
            </a:xfrm>
            <a:prstGeom prst="rect">
              <a:avLst/>
            </a:prstGeom>
            <a:ln w="22225">
              <a:solidFill>
                <a:srgbClr val="00B0F0"/>
              </a:solidFill>
            </a:ln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256" y="7842597"/>
              <a:ext cx="3028950" cy="148590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05571" y="5651335"/>
              <a:ext cx="3564000" cy="4289019"/>
            </a:xfrm>
            <a:prstGeom prst="rect">
              <a:avLst/>
            </a:prstGeom>
            <a:ln w="22225">
              <a:solidFill>
                <a:srgbClr val="00B0F0"/>
              </a:solidFill>
            </a:ln>
          </p:spPr>
        </p:pic>
        <p:sp>
          <p:nvSpPr>
            <p:cNvPr id="8" name="线形标注 1 7"/>
            <p:cNvSpPr/>
            <p:nvPr/>
          </p:nvSpPr>
          <p:spPr>
            <a:xfrm>
              <a:off x="396255" y="9561264"/>
              <a:ext cx="1995840" cy="380994"/>
            </a:xfrm>
            <a:prstGeom prst="borderCallout1">
              <a:avLst>
                <a:gd name="adj1" fmla="val 50717"/>
                <a:gd name="adj2" fmla="val -284"/>
                <a:gd name="adj3" fmla="val 54077"/>
                <a:gd name="adj4" fmla="val 1051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步聚合导入专利簇。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下箭头 8"/>
            <p:cNvSpPr/>
            <p:nvPr/>
          </p:nvSpPr>
          <p:spPr>
            <a:xfrm>
              <a:off x="2124447" y="7475798"/>
              <a:ext cx="576064" cy="34774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下箭头 9"/>
            <p:cNvSpPr/>
            <p:nvPr/>
          </p:nvSpPr>
          <p:spPr>
            <a:xfrm rot="16200000">
              <a:off x="3343250" y="8408851"/>
              <a:ext cx="576064" cy="34774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30746" y="8899333"/>
              <a:ext cx="1152128" cy="3643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配置簇选项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矩形标注 11"/>
          <p:cNvSpPr/>
          <p:nvPr/>
        </p:nvSpPr>
        <p:spPr>
          <a:xfrm>
            <a:off x="4617777" y="5229256"/>
            <a:ext cx="563823" cy="187941"/>
          </a:xfrm>
          <a:prstGeom prst="wedgeRectCallout">
            <a:avLst>
              <a:gd name="adj1" fmla="val -76683"/>
              <a:gd name="adj2" fmla="val -363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CN" altLang="en-US" sz="1050" b="1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簇专利</a:t>
            </a:r>
            <a:endParaRPr lang="zh-CN" altLang="en-US" sz="1050" b="1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标注 12"/>
          <p:cNvSpPr/>
          <p:nvPr/>
        </p:nvSpPr>
        <p:spPr>
          <a:xfrm>
            <a:off x="4617777" y="5908059"/>
            <a:ext cx="563823" cy="187941"/>
          </a:xfrm>
          <a:prstGeom prst="wedgeRectCallout">
            <a:avLst>
              <a:gd name="adj1" fmla="val -76683"/>
              <a:gd name="adj2" fmla="val -363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CN" altLang="en-US" sz="1050" b="1" dirty="0" smtClean="0">
                <a:latin typeface="微软雅黑" pitchFamily="34" charset="-122"/>
                <a:ea typeface="微软雅黑" pitchFamily="34" charset="-122"/>
              </a:rPr>
              <a:t>簇引用</a:t>
            </a:r>
            <a:endParaRPr lang="zh-CN" altLang="en-US" sz="105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标注 13"/>
          <p:cNvSpPr/>
          <p:nvPr/>
        </p:nvSpPr>
        <p:spPr>
          <a:xfrm>
            <a:off x="4617777" y="7239000"/>
            <a:ext cx="563823" cy="187941"/>
          </a:xfrm>
          <a:prstGeom prst="wedgeRectCallout">
            <a:avLst>
              <a:gd name="adj1" fmla="val -76683"/>
              <a:gd name="adj2" fmla="val -363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CN" altLang="en-US" sz="1050" b="1" dirty="0" smtClean="0">
                <a:latin typeface="微软雅黑" pitchFamily="34" charset="-122"/>
                <a:ea typeface="微软雅黑" pitchFamily="34" charset="-122"/>
              </a:rPr>
              <a:t>引用簇</a:t>
            </a:r>
            <a:endParaRPr lang="zh-CN" altLang="en-US" sz="105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标注 14"/>
          <p:cNvSpPr/>
          <p:nvPr/>
        </p:nvSpPr>
        <p:spPr>
          <a:xfrm>
            <a:off x="4617777" y="8422659"/>
            <a:ext cx="563823" cy="187941"/>
          </a:xfrm>
          <a:prstGeom prst="wedgeRectCallout">
            <a:avLst>
              <a:gd name="adj1" fmla="val -76683"/>
              <a:gd name="adj2" fmla="val -363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CN" altLang="en-US" sz="1050" b="1" dirty="0" smtClean="0">
                <a:latin typeface="微软雅黑" pitchFamily="34" charset="-122"/>
                <a:ea typeface="微软雅黑" pitchFamily="34" charset="-122"/>
              </a:rPr>
              <a:t>簇同族</a:t>
            </a:r>
            <a:endParaRPr lang="zh-CN" altLang="en-US" sz="105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标注 15"/>
          <p:cNvSpPr/>
          <p:nvPr/>
        </p:nvSpPr>
        <p:spPr>
          <a:xfrm>
            <a:off x="4492484" y="8803659"/>
            <a:ext cx="689116" cy="187941"/>
          </a:xfrm>
          <a:prstGeom prst="wedgeRectCallout">
            <a:avLst>
              <a:gd name="adj1" fmla="val -76683"/>
              <a:gd name="adj2" fmla="val -363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CN" altLang="en-US" sz="1050" b="1" dirty="0" smtClean="0">
                <a:latin typeface="微软雅黑" pitchFamily="34" charset="-122"/>
                <a:ea typeface="微软雅黑" pitchFamily="34" charset="-122"/>
              </a:rPr>
              <a:t>簇同族引用</a:t>
            </a:r>
            <a:endParaRPr lang="zh-CN" altLang="en-US" sz="105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384</Words>
  <Application>Microsoft Office PowerPoint</Application>
  <PresentationFormat>A4 纸张(210x297 毫米)</PresentationFormat>
  <Paragraphs>71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Patentics 数据导入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Patentics 数据导入</dc:title>
  <dc:creator>IP170</dc:creator>
  <cp:lastModifiedBy>IP170</cp:lastModifiedBy>
  <cp:revision>156</cp:revision>
  <dcterms:created xsi:type="dcterms:W3CDTF">2016-09-27T03:31:08Z</dcterms:created>
  <dcterms:modified xsi:type="dcterms:W3CDTF">2016-09-28T09:31:18Z</dcterms:modified>
</cp:coreProperties>
</file>